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7" r:id="rId2"/>
    <p:sldId id="258" r:id="rId3"/>
    <p:sldId id="263" r:id="rId4"/>
    <p:sldId id="265" r:id="rId5"/>
    <p:sldId id="264" r:id="rId6"/>
    <p:sldId id="266" r:id="rId7"/>
    <p:sldId id="268" r:id="rId8"/>
    <p:sldId id="267" r:id="rId9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C1E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018"/>
    <p:restoredTop sz="94694"/>
  </p:normalViewPr>
  <p:slideViewPr>
    <p:cSldViewPr snapToGrid="0" snapToObjects="1">
      <p:cViewPr varScale="1">
        <p:scale>
          <a:sx n="108" d="100"/>
          <a:sy n="108" d="100"/>
        </p:scale>
        <p:origin x="240" y="4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6B5F3B-5DCB-824D-BCA2-F92D198D2ED4}" type="datetimeFigureOut">
              <a:rPr lang="en-US" smtClean="0"/>
              <a:t>4/23/19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84B9A4-8BC0-E64D-BAC0-220FD74479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2584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84B9A4-8BC0-E64D-BAC0-220FD744790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0830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2E2FDF-1295-0542-9B71-A4766AFB7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E379DC-F905-9E40-847F-E04293886E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1A4DC3-5F08-8343-A6B0-A1AB77240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1B236-1FAD-5646-98AA-FFA324D2431F}" type="datetimeFigureOut">
              <a:rPr lang="en-US" smtClean="0"/>
              <a:t>4/23/19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B3ABBB-52E7-9445-A3B5-ADC608DB68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43C710-A4D4-0843-B0C8-489F753CF4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89A1E-4A4B-5B40-9C41-DE3ABE3CD5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3614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BD8AC-97F3-EB46-891D-86838ED7C8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2789D57-5C01-A148-A747-269DA55A2C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6F1AA0-4488-094C-80A0-113701544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1B236-1FAD-5646-98AA-FFA324D2431F}" type="datetimeFigureOut">
              <a:rPr lang="en-US" smtClean="0"/>
              <a:t>4/23/19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21FF99-4A79-4C4D-8736-63F9ACAAD4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2EB66A-A10A-4C48-9BBC-8117BEA447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89A1E-4A4B-5B40-9C41-DE3ABE3CD5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7388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FEBF6F4-581D-1942-B94E-76C46E8CED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FCC9312-F9FB-1943-85E0-51E7F54A06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A9029A-8FE5-5C41-8608-2C7F6C9666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1B236-1FAD-5646-98AA-FFA324D2431F}" type="datetimeFigureOut">
              <a:rPr lang="en-US" smtClean="0"/>
              <a:t>4/23/19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6D3ABE-FA8A-454C-AA82-D751DB7583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B52686-2902-3549-83E3-13C4D2D5E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89A1E-4A4B-5B40-9C41-DE3ABE3CD5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454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9FF4BB-5C8B-5240-8341-27B64404C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F45EAB-7DA2-B14D-9EFF-C2EFCBFF20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FD9FBB-D79A-EA43-A3A3-13413D4A7C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1B236-1FAD-5646-98AA-FFA324D2431F}" type="datetimeFigureOut">
              <a:rPr lang="en-US" smtClean="0"/>
              <a:t>4/23/19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8B966E-318C-C848-B9E3-E25B4B8EB8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90DE72-42F8-D642-B2F1-F59B1525BD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89A1E-4A4B-5B40-9C41-DE3ABE3CD5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6924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03B203-029D-7140-A39D-00289D5312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FCFD43-34C4-5846-B350-7BD12D105B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8D9390-1D98-9D45-A01A-C5529E80DD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1B236-1FAD-5646-98AA-FFA324D2431F}" type="datetimeFigureOut">
              <a:rPr lang="en-US" smtClean="0"/>
              <a:t>4/23/19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46BBA7-3A31-2340-9B39-DAE1F2DDD4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0AC711-FCA1-1E46-AE8F-DCD32153D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89A1E-4A4B-5B40-9C41-DE3ABE3CD5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1481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D60BEE-3166-164F-A6A1-CDBDE99BF4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AADF7A-64DB-8848-A759-757EFDDBAEB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782AE7-535D-7342-AA30-8B478CA722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9BBD78-DAD1-FD44-A5AE-1BD005C10F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1B236-1FAD-5646-98AA-FFA324D2431F}" type="datetimeFigureOut">
              <a:rPr lang="en-US" smtClean="0"/>
              <a:t>4/23/19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ED6573-9A69-7F48-AFC6-95BF5EEBAD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6A5A90-A30F-5246-889F-0A5D2E57FA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89A1E-4A4B-5B40-9C41-DE3ABE3CD5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1978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DE8454-7179-504E-A80D-2ED4F21AD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9F94F4-7C0F-E946-A335-57C0716BD9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E1A96F-E314-0145-B851-C55BF2A865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89CB534-2F04-B949-8E7C-26092DE7BD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410284-AA64-2B46-9826-06903849D34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52C7C18-38FD-134E-88D3-AD385D0B95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1B236-1FAD-5646-98AA-FFA324D2431F}" type="datetimeFigureOut">
              <a:rPr lang="en-US" smtClean="0"/>
              <a:t>4/23/19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1BC6A9A-5A72-E646-AA05-486A2594D3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7B3E68E-D13E-C044-9744-95024B7221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89A1E-4A4B-5B40-9C41-DE3ABE3CD5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242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54E501-58B7-8F4D-9E66-B344B6AA5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1F6F38B-1290-5D4D-B4A9-E4A2F4E0A3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1B236-1FAD-5646-98AA-FFA324D2431F}" type="datetimeFigureOut">
              <a:rPr lang="en-US" smtClean="0"/>
              <a:t>4/23/19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566F2D-4BD8-4746-B524-7CD0C71239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A31778-CD8F-A144-9021-2A2FB96E6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89A1E-4A4B-5B40-9C41-DE3ABE3CD5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2387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9EE4DB3-5807-C145-A75F-2E60F26430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1B236-1FAD-5646-98AA-FFA324D2431F}" type="datetimeFigureOut">
              <a:rPr lang="en-US" smtClean="0"/>
              <a:t>4/23/19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6E8129B-13BC-2C46-A511-88C26D32D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EEEE9C-F085-304B-86E4-6116F2BD29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89A1E-4A4B-5B40-9C41-DE3ABE3CD5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2119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95907-4ED4-4C4D-902B-ACB07BDA26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8E3961-875B-EA4C-9C71-B08E8FFEED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FB274F-751E-6A49-8648-D7CDBF0DFD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CF23A4-A6FF-BB4B-A7EE-B9FE00E19E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1B236-1FAD-5646-98AA-FFA324D2431F}" type="datetimeFigureOut">
              <a:rPr lang="en-US" smtClean="0"/>
              <a:t>4/23/19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1A6E5A-022B-A547-9448-08D5F0FE42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8C5DE0-6621-1748-9918-9EEE0874D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89A1E-4A4B-5B40-9C41-DE3ABE3CD5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5315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6D7801-6BB8-264E-81FF-BA8DA8353F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FD50AAD-12CB-7644-AD6C-D45B04993AE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032D32-C677-E743-B6DB-636A17A3AC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5A5EA5-43D6-0648-8A93-37D8895B41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1B236-1FAD-5646-98AA-FFA324D2431F}" type="datetimeFigureOut">
              <a:rPr lang="en-US" smtClean="0"/>
              <a:t>4/23/19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876AC3-D72F-1E49-893B-24326643C6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948835-80B5-B047-B0B1-150E5504A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89A1E-4A4B-5B40-9C41-DE3ABE3CD5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2869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143AE0B-034F-7841-B8E9-EF3F27449C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0B899D-2706-BB45-8658-7D2B4F6770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2E0620-5E55-1744-9A54-0F8AEEB697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F1B236-1FAD-5646-98AA-FFA324D2431F}" type="datetimeFigureOut">
              <a:rPr lang="en-US" smtClean="0"/>
              <a:t>4/23/19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67C496-F3A5-D845-9639-A48A007B0D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D58234-025F-374C-A2E5-FC418B7B74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989A1E-4A4B-5B40-9C41-DE3ABE3CD5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4028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10.pn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P6hU9fAcAh4?feature=oembed" TargetMode="Externa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txjt.netlify.com/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grass, outdoor&#10;&#10;Description automatically generated">
            <a:extLst>
              <a:ext uri="{FF2B5EF4-FFF2-40B4-BE49-F238E27FC236}">
                <a16:creationId xmlns:a16="http://schemas.microsoft.com/office/drawing/2014/main" id="{3502DE3B-DF0C-CE46-B794-10ED0A8F97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0722" b="16852"/>
          <a:stretch/>
        </p:blipFill>
        <p:spPr>
          <a:xfrm>
            <a:off x="-1" y="1"/>
            <a:ext cx="12192000" cy="613226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7309214B-9B60-4A94-88B5-44CB8D2632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004"/>
          <a:stretch>
            <a:fillRect/>
          </a:stretch>
        </p:blipFill>
        <p:spPr>
          <a:xfrm>
            <a:off x="0" y="1783365"/>
            <a:ext cx="12192000" cy="5074635"/>
          </a:xfrm>
          <a:custGeom>
            <a:avLst/>
            <a:gdLst>
              <a:gd name="connsiteX0" fmla="*/ 0 w 12192000"/>
              <a:gd name="connsiteY0" fmla="*/ 0 h 5074635"/>
              <a:gd name="connsiteX1" fmla="*/ 12192000 w 12192000"/>
              <a:gd name="connsiteY1" fmla="*/ 0 h 5074635"/>
              <a:gd name="connsiteX2" fmla="*/ 12192000 w 12192000"/>
              <a:gd name="connsiteY2" fmla="*/ 5074635 h 5074635"/>
              <a:gd name="connsiteX3" fmla="*/ 0 w 12192000"/>
              <a:gd name="connsiteY3" fmla="*/ 5074635 h 5074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5074635">
                <a:moveTo>
                  <a:pt x="0" y="0"/>
                </a:moveTo>
                <a:lnTo>
                  <a:pt x="12192000" y="0"/>
                </a:lnTo>
                <a:lnTo>
                  <a:pt x="12192000" y="5074635"/>
                </a:lnTo>
                <a:lnTo>
                  <a:pt x="0" y="5074635"/>
                </a:lnTo>
                <a:close/>
              </a:path>
            </a:pathLst>
          </a:cu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EE8F44E-058A-CF40-A334-8F4EA13D06EB}"/>
              </a:ext>
            </a:extLst>
          </p:cNvPr>
          <p:cNvSpPr txBox="1"/>
          <p:nvPr/>
        </p:nvSpPr>
        <p:spPr>
          <a:xfrm>
            <a:off x="3536644" y="1783365"/>
            <a:ext cx="5118709" cy="1323439"/>
          </a:xfrm>
          <a:prstGeom prst="rect">
            <a:avLst/>
          </a:prstGeom>
          <a:noFill/>
          <a:effectLst>
            <a:glow>
              <a:schemeClr val="accent1">
                <a:alpha val="40000"/>
              </a:schemeClr>
            </a:glow>
            <a:softEdge rad="825500"/>
          </a:effectLst>
        </p:spPr>
        <p:txBody>
          <a:bodyPr wrap="none" rtlCol="0">
            <a:spAutoFit/>
          </a:bodyPr>
          <a:lstStyle/>
          <a:p>
            <a:r>
              <a:rPr lang="en-US" sz="8000" b="1" dirty="0" err="1">
                <a:solidFill>
                  <a:srgbClr val="1C1E1D"/>
                </a:solidFill>
                <a:latin typeface="Merriweather Black" pitchFamily="2" charset="77"/>
              </a:rPr>
              <a:t>SmartPot</a:t>
            </a:r>
            <a:endParaRPr lang="en-US" sz="8000" b="1" dirty="0">
              <a:solidFill>
                <a:srgbClr val="1C1E1D"/>
              </a:solidFill>
              <a:latin typeface="Merriweather Black" pitchFamily="2" charset="7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73F8C84-760D-9A4E-A893-7EC4D66ECAD8}"/>
              </a:ext>
            </a:extLst>
          </p:cNvPr>
          <p:cNvSpPr txBox="1"/>
          <p:nvPr/>
        </p:nvSpPr>
        <p:spPr>
          <a:xfrm>
            <a:off x="397959" y="5950336"/>
            <a:ext cx="11950263" cy="670696"/>
          </a:xfrm>
          <a:prstGeom prst="rect">
            <a:avLst/>
          </a:prstGeom>
          <a:noFill/>
        </p:spPr>
        <p:txBody>
          <a:bodyPr wrap="square" numCol="1" rtlCol="0" anchor="ctr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800" b="1" dirty="0" err="1">
                <a:latin typeface="Merriweather" pitchFamily="2" charset="77"/>
              </a:rPr>
              <a:t>Tiberio</a:t>
            </a:r>
            <a:r>
              <a:rPr lang="en-US" sz="2800" b="1" dirty="0">
                <a:latin typeface="Merriweather" pitchFamily="2" charset="77"/>
              </a:rPr>
              <a:t> </a:t>
            </a:r>
            <a:r>
              <a:rPr lang="en-US" sz="2800" b="1" dirty="0" err="1">
                <a:latin typeface="Merriweather" pitchFamily="2" charset="77"/>
              </a:rPr>
              <a:t>Galbiati</a:t>
            </a:r>
            <a:r>
              <a:rPr lang="en-US" sz="2800" b="1" dirty="0">
                <a:latin typeface="Merriweather" pitchFamily="2" charset="77"/>
              </a:rPr>
              <a:t>  |  Xiao </a:t>
            </a:r>
            <a:r>
              <a:rPr lang="en-US" sz="2800" b="1" dirty="0" err="1">
                <a:latin typeface="Merriweather" pitchFamily="2" charset="77"/>
              </a:rPr>
              <a:t>Zifan</a:t>
            </a:r>
            <a:r>
              <a:rPr lang="en-US" sz="2800" b="1" dirty="0">
                <a:latin typeface="Merriweather" pitchFamily="2" charset="77"/>
              </a:rPr>
              <a:t> | </a:t>
            </a:r>
            <a:r>
              <a:rPr lang="en-US" sz="2800" b="1" dirty="0" err="1">
                <a:latin typeface="Merriweather" pitchFamily="2" charset="77"/>
              </a:rPr>
              <a:t>Jussi</a:t>
            </a:r>
            <a:r>
              <a:rPr lang="en-US" sz="2800" b="1" dirty="0">
                <a:latin typeface="Merriweather" pitchFamily="2" charset="77"/>
              </a:rPr>
              <a:t> </a:t>
            </a:r>
            <a:r>
              <a:rPr lang="en-US" sz="2800" b="1" dirty="0" err="1">
                <a:latin typeface="Merriweather" pitchFamily="2" charset="77"/>
              </a:rPr>
              <a:t>Pavainen</a:t>
            </a:r>
            <a:r>
              <a:rPr lang="en-US" sz="2800" b="1" dirty="0">
                <a:latin typeface="Merriweather" pitchFamily="2" charset="77"/>
              </a:rPr>
              <a:t>  | </a:t>
            </a:r>
            <a:r>
              <a:rPr lang="en-US" sz="2800" b="1" dirty="0" err="1">
                <a:latin typeface="Merriweather" pitchFamily="2" charset="77"/>
              </a:rPr>
              <a:t>Tapio</a:t>
            </a:r>
            <a:r>
              <a:rPr lang="en-US" sz="2800" b="1" dirty="0">
                <a:latin typeface="Merriweather" pitchFamily="2" charset="77"/>
              </a:rPr>
              <a:t> </a:t>
            </a:r>
            <a:r>
              <a:rPr lang="en-US" sz="2800" b="1" dirty="0" err="1">
                <a:latin typeface="Merriweather" pitchFamily="2" charset="77"/>
              </a:rPr>
              <a:t>Immonen</a:t>
            </a:r>
            <a:endParaRPr lang="en-US" sz="2800" b="1" dirty="0">
              <a:latin typeface="Merriweather" pitchFamily="2" charset="7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FC22DC-5F9D-FF4F-B9BD-BBAFF9BDF7F0}"/>
              </a:ext>
            </a:extLst>
          </p:cNvPr>
          <p:cNvSpPr txBox="1"/>
          <p:nvPr/>
        </p:nvSpPr>
        <p:spPr>
          <a:xfrm>
            <a:off x="1290034" y="3282074"/>
            <a:ext cx="9611927" cy="1569660"/>
          </a:xfrm>
          <a:prstGeom prst="rect">
            <a:avLst/>
          </a:prstGeom>
          <a:noFill/>
          <a:effectLst>
            <a:glow>
              <a:schemeClr val="accent1">
                <a:alpha val="40000"/>
              </a:schemeClr>
            </a:glow>
            <a:softEdge rad="825500"/>
          </a:effectLst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rgbClr val="1C1E1D"/>
                </a:solidFill>
                <a:latin typeface="Merriweather" pitchFamily="2" charset="77"/>
              </a:rPr>
              <a:t>Principles of digital fabrication</a:t>
            </a:r>
          </a:p>
          <a:p>
            <a:r>
              <a:rPr lang="en-US" sz="4800" dirty="0">
                <a:solidFill>
                  <a:srgbClr val="1C1E1D"/>
                </a:solidFill>
                <a:latin typeface="Merriweather" pitchFamily="2" charset="77"/>
              </a:rPr>
              <a:t>University of </a:t>
            </a:r>
          </a:p>
        </p:txBody>
      </p:sp>
    </p:spTree>
    <p:extLst>
      <p:ext uri="{BB962C8B-B14F-4D97-AF65-F5344CB8AC3E}">
        <p14:creationId xmlns:p14="http://schemas.microsoft.com/office/powerpoint/2010/main" val="31426365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2A0E4E09-FC02-4ADC-951A-3FFA90B6FE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person holding a plant in a pot&#10;&#10;Description automatically generated">
            <a:extLst>
              <a:ext uri="{FF2B5EF4-FFF2-40B4-BE49-F238E27FC236}">
                <a16:creationId xmlns:a16="http://schemas.microsoft.com/office/drawing/2014/main" id="{985B0BD6-8A9A-AB4B-AE93-5221B3433D0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/>
          </a:blip>
          <a:srcRect t="26594" r="2" b="2"/>
          <a:stretch/>
        </p:blipFill>
        <p:spPr>
          <a:xfrm>
            <a:off x="-305" y="-1"/>
            <a:ext cx="6423053" cy="685800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4F266AD-725B-4A9D-B448-4C000F95CB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245D879-A840-EF43-95D8-0AD88C561E6C}"/>
              </a:ext>
            </a:extLst>
          </p:cNvPr>
          <p:cNvSpPr txBox="1"/>
          <p:nvPr/>
        </p:nvSpPr>
        <p:spPr>
          <a:xfrm>
            <a:off x="7025362" y="3976426"/>
            <a:ext cx="5545328" cy="282846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4000" b="1" dirty="0">
                <a:solidFill>
                  <a:srgbClr val="000000"/>
                </a:solidFill>
                <a:latin typeface="Merriweather" pitchFamily="2" charset="77"/>
                <a:ea typeface="+mj-ea"/>
                <a:cs typeface="+mj-cs"/>
              </a:rPr>
              <a:t>Never water </a:t>
            </a:r>
          </a:p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4000" b="1" dirty="0">
                <a:solidFill>
                  <a:srgbClr val="000000"/>
                </a:solidFill>
                <a:latin typeface="Merriweather" pitchFamily="2" charset="77"/>
                <a:ea typeface="+mj-ea"/>
                <a:cs typeface="+mj-cs"/>
              </a:rPr>
              <a:t>your flower </a:t>
            </a:r>
          </a:p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4000" b="1" dirty="0">
                <a:solidFill>
                  <a:srgbClr val="000000"/>
                </a:solidFill>
                <a:latin typeface="Merriweather" pitchFamily="2" charset="77"/>
                <a:ea typeface="+mj-ea"/>
                <a:cs typeface="+mj-cs"/>
              </a:rPr>
              <a:t>again by yourself!</a:t>
            </a:r>
          </a:p>
        </p:txBody>
      </p:sp>
    </p:spTree>
    <p:extLst>
      <p:ext uri="{BB962C8B-B14F-4D97-AF65-F5344CB8AC3E}">
        <p14:creationId xmlns:p14="http://schemas.microsoft.com/office/powerpoint/2010/main" val="18165981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70E0A352-83C3-904A-AFCB-F503D3C5C6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2859"/>
          <a:stretch/>
        </p:blipFill>
        <p:spPr>
          <a:xfrm>
            <a:off x="7778336" y="2666065"/>
            <a:ext cx="3891671" cy="3152153"/>
          </a:xfrm>
          <a:prstGeom prst="rect">
            <a:avLst/>
          </a:prstGeom>
        </p:spPr>
      </p:pic>
      <p:pic>
        <p:nvPicPr>
          <p:cNvPr id="10" name="Picture 9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47C50353-8CD6-B944-B580-1E366CAA38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437" y="1792749"/>
            <a:ext cx="6944070" cy="4898786"/>
          </a:xfrm>
          <a:prstGeom prst="rect">
            <a:avLst/>
          </a:prstGeom>
        </p:spPr>
      </p:pic>
      <p:pic>
        <p:nvPicPr>
          <p:cNvPr id="4" name="Picture 3" descr="A picture containing grass, outdoor&#10;&#10;Description automatically generated">
            <a:extLst>
              <a:ext uri="{FF2B5EF4-FFF2-40B4-BE49-F238E27FC236}">
                <a16:creationId xmlns:a16="http://schemas.microsoft.com/office/drawing/2014/main" id="{D832197B-A4A9-5442-B6B3-D1276171EF6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8674" b="16852"/>
          <a:stretch/>
        </p:blipFill>
        <p:spPr>
          <a:xfrm>
            <a:off x="0" y="-1"/>
            <a:ext cx="12192000" cy="135378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FF21516-903B-3946-BE46-C521253B8F69}"/>
              </a:ext>
            </a:extLst>
          </p:cNvPr>
          <p:cNvSpPr txBox="1"/>
          <p:nvPr/>
        </p:nvSpPr>
        <p:spPr>
          <a:xfrm>
            <a:off x="183683" y="183315"/>
            <a:ext cx="5899372" cy="1015663"/>
          </a:xfrm>
          <a:prstGeom prst="rect">
            <a:avLst/>
          </a:prstGeom>
          <a:noFill/>
          <a:effectLst>
            <a:glow>
              <a:schemeClr val="accent1">
                <a:alpha val="40000"/>
              </a:schemeClr>
            </a:glow>
            <a:softEdge rad="825500"/>
          </a:effectLst>
        </p:spPr>
        <p:txBody>
          <a:bodyPr wrap="none" rtlCol="0">
            <a:spAutoFit/>
          </a:bodyPr>
          <a:lstStyle/>
          <a:p>
            <a:r>
              <a:rPr lang="en-US" sz="6000" b="1" dirty="0">
                <a:solidFill>
                  <a:srgbClr val="1C1E1D"/>
                </a:solidFill>
                <a:latin typeface="Merriweather Black" pitchFamily="2" charset="77"/>
              </a:rPr>
              <a:t>From sketches</a:t>
            </a:r>
          </a:p>
        </p:txBody>
      </p:sp>
    </p:spTree>
    <p:extLst>
      <p:ext uri="{BB962C8B-B14F-4D97-AF65-F5344CB8AC3E}">
        <p14:creationId xmlns:p14="http://schemas.microsoft.com/office/powerpoint/2010/main" val="29406796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grass, outdoor&#10;&#10;Description automatically generated">
            <a:extLst>
              <a:ext uri="{FF2B5EF4-FFF2-40B4-BE49-F238E27FC236}">
                <a16:creationId xmlns:a16="http://schemas.microsoft.com/office/drawing/2014/main" id="{D832197B-A4A9-5442-B6B3-D1276171EF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8674" b="16852"/>
          <a:stretch/>
        </p:blipFill>
        <p:spPr>
          <a:xfrm>
            <a:off x="0" y="-1"/>
            <a:ext cx="12192000" cy="135378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FF21516-903B-3946-BE46-C521253B8F69}"/>
              </a:ext>
            </a:extLst>
          </p:cNvPr>
          <p:cNvSpPr txBox="1"/>
          <p:nvPr/>
        </p:nvSpPr>
        <p:spPr>
          <a:xfrm>
            <a:off x="183683" y="183315"/>
            <a:ext cx="6351419" cy="1015663"/>
          </a:xfrm>
          <a:prstGeom prst="rect">
            <a:avLst/>
          </a:prstGeom>
          <a:noFill/>
          <a:effectLst>
            <a:glow>
              <a:schemeClr val="accent1">
                <a:alpha val="40000"/>
              </a:schemeClr>
            </a:glow>
            <a:softEdge rad="825500"/>
          </a:effectLst>
        </p:spPr>
        <p:txBody>
          <a:bodyPr wrap="none" rtlCol="0">
            <a:spAutoFit/>
          </a:bodyPr>
          <a:lstStyle/>
          <a:p>
            <a:r>
              <a:rPr lang="en-US" sz="6000" b="1" dirty="0">
                <a:solidFill>
                  <a:srgbClr val="1C1E1D"/>
                </a:solidFill>
                <a:latin typeface="Merriweather Black" pitchFamily="2" charset="77"/>
              </a:rPr>
              <a:t>Better sketches </a:t>
            </a:r>
          </a:p>
        </p:txBody>
      </p:sp>
      <p:pic>
        <p:nvPicPr>
          <p:cNvPr id="3" name="Picture 2" descr="A picture containing floor, sitting, indoor, table&#10;&#10;Description automatically generated">
            <a:extLst>
              <a:ext uri="{FF2B5EF4-FFF2-40B4-BE49-F238E27FC236}">
                <a16:creationId xmlns:a16="http://schemas.microsoft.com/office/drawing/2014/main" id="{1AE95554-E7E1-6142-8EC0-19D39E8A28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5662" y="1857120"/>
            <a:ext cx="4297115" cy="4620870"/>
          </a:xfrm>
          <a:prstGeom prst="rect">
            <a:avLst/>
          </a:prstGeom>
        </p:spPr>
      </p:pic>
      <p:pic>
        <p:nvPicPr>
          <p:cNvPr id="7" name="Picture 6" descr="A picture containing object&#10;&#10;Description automatically generated">
            <a:extLst>
              <a:ext uri="{FF2B5EF4-FFF2-40B4-BE49-F238E27FC236}">
                <a16:creationId xmlns:a16="http://schemas.microsoft.com/office/drawing/2014/main" id="{163C8FA0-0E24-D348-8479-9E73B0C8A1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7720" y="2308248"/>
            <a:ext cx="2385423" cy="4015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0425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grass, outdoor&#10;&#10;Description automatically generated">
            <a:extLst>
              <a:ext uri="{FF2B5EF4-FFF2-40B4-BE49-F238E27FC236}">
                <a16:creationId xmlns:a16="http://schemas.microsoft.com/office/drawing/2014/main" id="{D832197B-A4A9-5442-B6B3-D1276171EF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8674" b="16852"/>
          <a:stretch/>
        </p:blipFill>
        <p:spPr>
          <a:xfrm>
            <a:off x="0" y="0"/>
            <a:ext cx="12192000" cy="1198978"/>
          </a:xfrm>
          <a:prstGeom prst="rect">
            <a:avLst/>
          </a:prstGeom>
        </p:spPr>
      </p:pic>
      <p:pic>
        <p:nvPicPr>
          <p:cNvPr id="3" name="Picture 2" descr="A picture containing wall, indoor, yellow&#10;&#10;Description automatically generated">
            <a:extLst>
              <a:ext uri="{FF2B5EF4-FFF2-40B4-BE49-F238E27FC236}">
                <a16:creationId xmlns:a16="http://schemas.microsoft.com/office/drawing/2014/main" id="{1131A885-8008-3442-ABDF-577E23C66D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875" b="96797" l="10000" r="90000">
                        <a14:foregroundMark x1="23229" y1="11406" x2="25833" y2="11641"/>
                        <a14:foregroundMark x1="18229" y1="10078" x2="31563" y2="11406"/>
                        <a14:foregroundMark x1="31563" y1="11406" x2="50417" y2="11016"/>
                        <a14:foregroundMark x1="50417" y1="11016" x2="62813" y2="11016"/>
                        <a14:foregroundMark x1="62813" y1="11016" x2="34688" y2="9219"/>
                        <a14:foregroundMark x1="26146" y1="20938" x2="29271" y2="29922"/>
                        <a14:foregroundMark x1="29271" y1="29922" x2="28229" y2="57656"/>
                        <a14:foregroundMark x1="28229" y1="57656" x2="31458" y2="46484"/>
                        <a14:foregroundMark x1="12396" y1="4375" x2="28854" y2="5078"/>
                        <a14:foregroundMark x1="28854" y1="5078" x2="42708" y2="4844"/>
                        <a14:foregroundMark x1="42708" y1="4844" x2="73854" y2="7109"/>
                        <a14:foregroundMark x1="73854" y1="7109" x2="70625" y2="12734"/>
                        <a14:foregroundMark x1="20000" y1="93047" x2="48646" y2="90391"/>
                        <a14:foregroundMark x1="48646" y1="90391" x2="10625" y2="91484"/>
                        <a14:foregroundMark x1="12917" y1="97266" x2="51354" y2="92031"/>
                        <a14:foregroundMark x1="51354" y1="92031" x2="56146" y2="91953"/>
                        <a14:foregroundMark x1="15833" y1="96172" x2="27813" y2="95000"/>
                        <a14:foregroundMark x1="27813" y1="95000" x2="17604" y2="94844"/>
                        <a14:foregroundMark x1="12917" y1="96797" x2="65000" y2="9437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528957" y="1383474"/>
            <a:ext cx="4168240" cy="5557653"/>
          </a:xfrm>
          <a:prstGeom prst="rect">
            <a:avLst/>
          </a:prstGeom>
          <a:ln>
            <a:noFill/>
          </a:ln>
          <a:effectLst>
            <a:softEdge rad="38100"/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30039AA-3283-A947-8CCE-10B85BC6BF0B}"/>
              </a:ext>
            </a:extLst>
          </p:cNvPr>
          <p:cNvSpPr txBox="1"/>
          <p:nvPr/>
        </p:nvSpPr>
        <p:spPr>
          <a:xfrm>
            <a:off x="183683" y="183315"/>
            <a:ext cx="4043094" cy="1015663"/>
          </a:xfrm>
          <a:prstGeom prst="rect">
            <a:avLst/>
          </a:prstGeom>
          <a:noFill/>
          <a:effectLst>
            <a:glow>
              <a:schemeClr val="accent1">
                <a:alpha val="40000"/>
              </a:schemeClr>
            </a:glow>
            <a:softEdge rad="825500"/>
          </a:effectLst>
        </p:spPr>
        <p:txBody>
          <a:bodyPr wrap="none" rtlCol="0">
            <a:spAutoFit/>
          </a:bodyPr>
          <a:lstStyle/>
          <a:p>
            <a:r>
              <a:rPr lang="en-US" sz="6000" b="1" dirty="0">
                <a:solidFill>
                  <a:srgbClr val="1C1E1D"/>
                </a:solidFill>
                <a:latin typeface="Merriweather Black" pitchFamily="2" charset="77"/>
              </a:rPr>
              <a:t>Prototype</a:t>
            </a:r>
          </a:p>
        </p:txBody>
      </p:sp>
      <p:pic>
        <p:nvPicPr>
          <p:cNvPr id="7" name="Picture 6" descr="A picture containing floor, indoor, small, ground&#10;&#10;Description automatically generated">
            <a:extLst>
              <a:ext uri="{FF2B5EF4-FFF2-40B4-BE49-F238E27FC236}">
                <a16:creationId xmlns:a16="http://schemas.microsoft.com/office/drawing/2014/main" id="{7600BA43-D081-AA47-A22E-E0997414DD6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28868" r="75271"/>
                    </a14:imgEffect>
                  </a14:imgLayer>
                </a14:imgProps>
              </a:ext>
            </a:extLst>
          </a:blip>
          <a:srcRect l="23068" r="18929"/>
          <a:stretch/>
        </p:blipFill>
        <p:spPr>
          <a:xfrm>
            <a:off x="1151906" y="1382293"/>
            <a:ext cx="4714504" cy="6096000"/>
          </a:xfrm>
          <a:prstGeom prst="rect">
            <a:avLst/>
          </a:prstGeom>
          <a:effectLst>
            <a:softEdge rad="25400"/>
          </a:effectLst>
        </p:spPr>
      </p:pic>
    </p:spTree>
    <p:extLst>
      <p:ext uri="{BB962C8B-B14F-4D97-AF65-F5344CB8AC3E}">
        <p14:creationId xmlns:p14="http://schemas.microsoft.com/office/powerpoint/2010/main" val="38325885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grass, outdoor&#10;&#10;Description automatically generated">
            <a:extLst>
              <a:ext uri="{FF2B5EF4-FFF2-40B4-BE49-F238E27FC236}">
                <a16:creationId xmlns:a16="http://schemas.microsoft.com/office/drawing/2014/main" id="{85D12EA7-41B9-A445-945C-3782820A255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8674" b="16852"/>
          <a:stretch/>
        </p:blipFill>
        <p:spPr>
          <a:xfrm>
            <a:off x="0" y="0"/>
            <a:ext cx="12192000" cy="119897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24545D0-1600-594A-99F4-058568B5F482}"/>
              </a:ext>
            </a:extLst>
          </p:cNvPr>
          <p:cNvSpPr txBox="1"/>
          <p:nvPr/>
        </p:nvSpPr>
        <p:spPr>
          <a:xfrm>
            <a:off x="183683" y="183315"/>
            <a:ext cx="8954695" cy="1015663"/>
          </a:xfrm>
          <a:prstGeom prst="rect">
            <a:avLst/>
          </a:prstGeom>
          <a:noFill/>
          <a:effectLst>
            <a:glow>
              <a:schemeClr val="accent1">
                <a:alpha val="40000"/>
              </a:schemeClr>
            </a:glow>
            <a:softEdge rad="825500"/>
          </a:effectLst>
        </p:spPr>
        <p:txBody>
          <a:bodyPr wrap="none" rtlCol="0">
            <a:spAutoFit/>
          </a:bodyPr>
          <a:lstStyle/>
          <a:p>
            <a:r>
              <a:rPr lang="en-US" sz="6000" b="1" dirty="0">
                <a:solidFill>
                  <a:srgbClr val="1C1E1D"/>
                </a:solidFill>
                <a:latin typeface="Merriweather Black" pitchFamily="2" charset="77"/>
              </a:rPr>
              <a:t>The sensor – it works!</a:t>
            </a:r>
          </a:p>
        </p:txBody>
      </p:sp>
      <p:pic>
        <p:nvPicPr>
          <p:cNvPr id="9" name="Sensor">
            <a:hlinkClick r:id="" action="ppaction://media"/>
            <a:extLst>
              <a:ext uri="{FF2B5EF4-FFF2-40B4-BE49-F238E27FC236}">
                <a16:creationId xmlns:a16="http://schemas.microsoft.com/office/drawing/2014/main" id="{95A67974-D094-334B-A58B-1B90EA7E8C8D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128155" y="1333132"/>
            <a:ext cx="9737766" cy="547736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936590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grass, outdoor&#10;&#10;Description automatically generated">
            <a:extLst>
              <a:ext uri="{FF2B5EF4-FFF2-40B4-BE49-F238E27FC236}">
                <a16:creationId xmlns:a16="http://schemas.microsoft.com/office/drawing/2014/main" id="{85D12EA7-41B9-A445-945C-3782820A25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8674" b="16852"/>
          <a:stretch/>
        </p:blipFill>
        <p:spPr>
          <a:xfrm>
            <a:off x="0" y="0"/>
            <a:ext cx="12192000" cy="119897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24545D0-1600-594A-99F4-058568B5F482}"/>
              </a:ext>
            </a:extLst>
          </p:cNvPr>
          <p:cNvSpPr txBox="1"/>
          <p:nvPr/>
        </p:nvSpPr>
        <p:spPr>
          <a:xfrm>
            <a:off x="183683" y="183315"/>
            <a:ext cx="11429732" cy="1015663"/>
          </a:xfrm>
          <a:prstGeom prst="rect">
            <a:avLst/>
          </a:prstGeom>
          <a:noFill/>
          <a:effectLst>
            <a:glow>
              <a:schemeClr val="accent1">
                <a:alpha val="40000"/>
              </a:schemeClr>
            </a:glow>
            <a:softEdge rad="825500"/>
          </a:effectLst>
        </p:spPr>
        <p:txBody>
          <a:bodyPr wrap="none" rtlCol="0">
            <a:spAutoFit/>
          </a:bodyPr>
          <a:lstStyle/>
          <a:p>
            <a:r>
              <a:rPr lang="en-US" sz="6000" b="1" dirty="0">
                <a:solidFill>
                  <a:srgbClr val="1C1E1D"/>
                </a:solidFill>
                <a:latin typeface="Merriweather Black" pitchFamily="2" charset="77"/>
              </a:rPr>
              <a:t>Our documentation – </a:t>
            </a:r>
            <a:r>
              <a:rPr lang="en-US" sz="6000" b="1" dirty="0" err="1">
                <a:solidFill>
                  <a:srgbClr val="1C1E1D"/>
                </a:solidFill>
                <a:latin typeface="Merriweather Black" pitchFamily="2" charset="77"/>
              </a:rPr>
              <a:t>txjt.ml</a:t>
            </a:r>
            <a:endParaRPr lang="en-US" sz="6000" b="1" dirty="0">
              <a:solidFill>
                <a:srgbClr val="1C1E1D"/>
              </a:solidFill>
              <a:latin typeface="Merriweather Black" pitchFamily="2" charset="77"/>
            </a:endParaRPr>
          </a:p>
        </p:txBody>
      </p:sp>
      <p:pic>
        <p:nvPicPr>
          <p:cNvPr id="9" name="Picture 8" descr="A screenshot of a cell phone&#10;&#10;Description automatically generated">
            <a:hlinkClick r:id="rId3"/>
            <a:extLst>
              <a:ext uri="{FF2B5EF4-FFF2-40B4-BE49-F238E27FC236}">
                <a16:creationId xmlns:a16="http://schemas.microsoft.com/office/drawing/2014/main" id="{A9D1F21F-EB37-E349-88BA-8FC5A477D2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3781" y="1482741"/>
            <a:ext cx="9446135" cy="500118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9700526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grass, outdoor&#10;&#10;Description automatically generated">
            <a:extLst>
              <a:ext uri="{FF2B5EF4-FFF2-40B4-BE49-F238E27FC236}">
                <a16:creationId xmlns:a16="http://schemas.microsoft.com/office/drawing/2014/main" id="{D832197B-A4A9-5442-B6B3-D1276171EF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8674" b="16852"/>
          <a:stretch/>
        </p:blipFill>
        <p:spPr>
          <a:xfrm>
            <a:off x="0" y="0"/>
            <a:ext cx="12192000" cy="119897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30039AA-3283-A947-8CCE-10B85BC6BF0B}"/>
              </a:ext>
            </a:extLst>
          </p:cNvPr>
          <p:cNvSpPr txBox="1"/>
          <p:nvPr/>
        </p:nvSpPr>
        <p:spPr>
          <a:xfrm>
            <a:off x="183683" y="183315"/>
            <a:ext cx="4174541" cy="1015663"/>
          </a:xfrm>
          <a:prstGeom prst="rect">
            <a:avLst/>
          </a:prstGeom>
          <a:noFill/>
          <a:effectLst>
            <a:glow>
              <a:schemeClr val="accent1">
                <a:alpha val="40000"/>
              </a:schemeClr>
            </a:glow>
            <a:softEdge rad="825500"/>
          </a:effectLst>
        </p:spPr>
        <p:txBody>
          <a:bodyPr wrap="none" rtlCol="0">
            <a:spAutoFit/>
          </a:bodyPr>
          <a:lstStyle/>
          <a:p>
            <a:r>
              <a:rPr lang="en-US" sz="6000" b="1" dirty="0">
                <a:solidFill>
                  <a:srgbClr val="1C1E1D"/>
                </a:solidFill>
                <a:latin typeface="Merriweather Black" pitchFamily="2" charset="77"/>
              </a:rPr>
              <a:t>What next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FE83C7-F2A6-D94E-82CC-716FA83AE166}"/>
              </a:ext>
            </a:extLst>
          </p:cNvPr>
          <p:cNvSpPr txBox="1"/>
          <p:nvPr/>
        </p:nvSpPr>
        <p:spPr>
          <a:xfrm>
            <a:off x="7025362" y="3976426"/>
            <a:ext cx="5545328" cy="282846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4000" b="1" dirty="0">
                <a:solidFill>
                  <a:srgbClr val="000000"/>
                </a:solidFill>
                <a:latin typeface="Merriweather" pitchFamily="2" charset="77"/>
                <a:ea typeface="+mj-ea"/>
                <a:cs typeface="+mj-cs"/>
              </a:rPr>
              <a:t>Never water </a:t>
            </a:r>
          </a:p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4000" b="1" dirty="0">
                <a:solidFill>
                  <a:srgbClr val="000000"/>
                </a:solidFill>
                <a:latin typeface="Merriweather" pitchFamily="2" charset="77"/>
                <a:ea typeface="+mj-ea"/>
                <a:cs typeface="+mj-cs"/>
              </a:rPr>
              <a:t>your flower </a:t>
            </a:r>
          </a:p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4000" b="1" dirty="0">
                <a:solidFill>
                  <a:srgbClr val="000000"/>
                </a:solidFill>
                <a:latin typeface="Merriweather" pitchFamily="2" charset="77"/>
                <a:ea typeface="+mj-ea"/>
                <a:cs typeface="+mj-cs"/>
              </a:rPr>
              <a:t>again by yourself!</a:t>
            </a:r>
          </a:p>
        </p:txBody>
      </p:sp>
    </p:spTree>
    <p:extLst>
      <p:ext uri="{BB962C8B-B14F-4D97-AF65-F5344CB8AC3E}">
        <p14:creationId xmlns:p14="http://schemas.microsoft.com/office/powerpoint/2010/main" val="15505657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</TotalTime>
  <Words>54</Words>
  <Application>Microsoft Macintosh PowerPoint</Application>
  <PresentationFormat>Widescreen</PresentationFormat>
  <Paragraphs>17</Paragraphs>
  <Slides>8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Calibri</vt:lpstr>
      <vt:lpstr>Calibri Light</vt:lpstr>
      <vt:lpstr>Merriweather</vt:lpstr>
      <vt:lpstr>Merriweather Black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Tiberio Galbiati</dc:creator>
  <cp:lastModifiedBy>Tiberio Galbiati</cp:lastModifiedBy>
  <cp:revision>4</cp:revision>
  <dcterms:created xsi:type="dcterms:W3CDTF">2019-04-25T07:15:33Z</dcterms:created>
  <dcterms:modified xsi:type="dcterms:W3CDTF">2019-04-25T08:03:13Z</dcterms:modified>
</cp:coreProperties>
</file>